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الثالثة</a:t>
            </a:r>
          </a:p>
          <a:p>
            <a:pPr algn="ctr"/>
            <a:r>
              <a:rPr lang="ar-SA" dirty="0"/>
              <a:t>تاريخ اللغة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8BBC-7765-4164-9536-3C6DA9E65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changes of early modern English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54206-CF1D-4DAF-887B-B7AC16B9E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>
                <a:cs typeface="+mj-cs"/>
              </a:rPr>
              <a:t>Changes in early modern morphology</a:t>
            </a:r>
            <a:r>
              <a:rPr lang="ar-SA" sz="2400" b="1" u="sng" dirty="0">
                <a:cs typeface="+mj-cs"/>
              </a:rPr>
              <a:t>:</a:t>
            </a:r>
          </a:p>
          <a:p>
            <a:pPr marL="0" indent="0">
              <a:buNone/>
            </a:pPr>
            <a:endParaRPr lang="ar-SA" sz="2400" b="1" u="sng" dirty="0">
              <a:cs typeface="+mj-cs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even easier to spot Early Modern English by Morphology - the changes in words which change their functions. English - in all centuries - is an inflected language. The most important morphological differences between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involve (1) pronouns, (2) verbs. </a:t>
            </a:r>
          </a:p>
        </p:txBody>
      </p:sp>
    </p:spTree>
    <p:extLst>
      <p:ext uri="{BB962C8B-B14F-4D97-AF65-F5344CB8AC3E}">
        <p14:creationId xmlns:p14="http://schemas.microsoft.com/office/powerpoint/2010/main" val="361609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pronouns: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3DB940-F4FA-40DE-A1F4-94CD79AC09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167013"/>
              </p:ext>
            </p:extLst>
          </p:nvPr>
        </p:nvGraphicFramePr>
        <p:xfrm>
          <a:off x="516895" y="1657224"/>
          <a:ext cx="9392216" cy="1990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7960">
                  <a:extLst>
                    <a:ext uri="{9D8B030D-6E8A-4147-A177-3AD203B41FA5}">
                      <a16:colId xmlns:a16="http://schemas.microsoft.com/office/drawing/2014/main" val="1517514688"/>
                    </a:ext>
                  </a:extLst>
                </a:gridCol>
                <a:gridCol w="1292086">
                  <a:extLst>
                    <a:ext uri="{9D8B030D-6E8A-4147-A177-3AD203B41FA5}">
                      <a16:colId xmlns:a16="http://schemas.microsoft.com/office/drawing/2014/main" val="2015606842"/>
                    </a:ext>
                  </a:extLst>
                </a:gridCol>
                <a:gridCol w="1251848">
                  <a:extLst>
                    <a:ext uri="{9D8B030D-6E8A-4147-A177-3AD203B41FA5}">
                      <a16:colId xmlns:a16="http://schemas.microsoft.com/office/drawing/2014/main" val="1906086053"/>
                    </a:ext>
                  </a:extLst>
                </a:gridCol>
                <a:gridCol w="623689">
                  <a:extLst>
                    <a:ext uri="{9D8B030D-6E8A-4147-A177-3AD203B41FA5}">
                      <a16:colId xmlns:a16="http://schemas.microsoft.com/office/drawing/2014/main" val="121728211"/>
                    </a:ext>
                  </a:extLst>
                </a:gridCol>
                <a:gridCol w="848351">
                  <a:extLst>
                    <a:ext uri="{9D8B030D-6E8A-4147-A177-3AD203B41FA5}">
                      <a16:colId xmlns:a16="http://schemas.microsoft.com/office/drawing/2014/main" val="1486056465"/>
                    </a:ext>
                  </a:extLst>
                </a:gridCol>
                <a:gridCol w="477267">
                  <a:extLst>
                    <a:ext uri="{9D8B030D-6E8A-4147-A177-3AD203B41FA5}">
                      <a16:colId xmlns:a16="http://schemas.microsoft.com/office/drawing/2014/main" val="2639398240"/>
                    </a:ext>
                  </a:extLst>
                </a:gridCol>
                <a:gridCol w="1232847">
                  <a:extLst>
                    <a:ext uri="{9D8B030D-6E8A-4147-A177-3AD203B41FA5}">
                      <a16:colId xmlns:a16="http://schemas.microsoft.com/office/drawing/2014/main" val="527043893"/>
                    </a:ext>
                  </a:extLst>
                </a:gridCol>
                <a:gridCol w="1249613">
                  <a:extLst>
                    <a:ext uri="{9D8B030D-6E8A-4147-A177-3AD203B41FA5}">
                      <a16:colId xmlns:a16="http://schemas.microsoft.com/office/drawing/2014/main" val="3794414016"/>
                    </a:ext>
                  </a:extLst>
                </a:gridCol>
                <a:gridCol w="1258555">
                  <a:extLst>
                    <a:ext uri="{9D8B030D-6E8A-4147-A177-3AD203B41FA5}">
                      <a16:colId xmlns:a16="http://schemas.microsoft.com/office/drawing/2014/main" val="1387159919"/>
                    </a:ext>
                  </a:extLst>
                </a:gridCol>
              </a:tblGrid>
              <a:tr h="69029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SG1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SG2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SG3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PL1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PL2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PL3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502156"/>
                  </a:ext>
                </a:extLst>
              </a:tr>
              <a:tr h="43324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NOM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Thou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He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she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We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Ye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they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4407974"/>
                  </a:ext>
                </a:extLst>
              </a:tr>
              <a:tr h="43324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ACC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Thee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him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 dirty="0">
                          <a:effectLst/>
                        </a:rPr>
                        <a:t>you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them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7553790"/>
                  </a:ext>
                </a:extLst>
              </a:tr>
              <a:tr h="43324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GEN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my/mine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thy/thine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 dirty="0">
                          <a:effectLst/>
                        </a:rPr>
                        <a:t>his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Her(s)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his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Our(s)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>
                          <a:effectLst/>
                        </a:rPr>
                        <a:t>Your(s)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4060" algn="l"/>
                        </a:tabLst>
                      </a:pPr>
                      <a:r>
                        <a:rPr lang="en-US" sz="1400" dirty="0">
                          <a:effectLst/>
                        </a:rPr>
                        <a:t>Their(s)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9693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804" y="411778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singular 2nd person pronouns are clearly different from the plural 2nd person ones.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difference between Nominative and Accusative forms, like between ye and you, or thou and thee.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between thou vs. thee and ye and you is identical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forms of the pronoun it are different: you will find that its Genitive form is his, rather than its.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between my vs. mine, as well as thy vs. thine is identical.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54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 are the salt of the earth 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 shalt not kill I like reading.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loves me.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son takes after me.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 shalt not kill. 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 are the salt of the earth 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men shall revile you. 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prophets which were before you 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salt have lost his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savour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wherewith shall it be salted.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 there thy gift before the altar. 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 with thine adversary quickly.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308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The new changes of early modern English</vt:lpstr>
      <vt:lpstr>Personal pronouns:</vt:lpstr>
      <vt:lpstr>Notes:</vt:lpstr>
      <vt:lpstr>Examples: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4</cp:revision>
  <dcterms:created xsi:type="dcterms:W3CDTF">2020-03-18T12:46:15Z</dcterms:created>
  <dcterms:modified xsi:type="dcterms:W3CDTF">2020-03-18T13:08:43Z</dcterms:modified>
</cp:coreProperties>
</file>